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7" r:id="rId4"/>
    <p:sldId id="259" r:id="rId5"/>
    <p:sldId id="272" r:id="rId6"/>
    <p:sldId id="260" r:id="rId7"/>
    <p:sldId id="262" r:id="rId8"/>
    <p:sldId id="263" r:id="rId9"/>
    <p:sldId id="265" r:id="rId10"/>
    <p:sldId id="266" r:id="rId11"/>
    <p:sldId id="267" r:id="rId12"/>
    <p:sldId id="278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7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52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48F948-764F-4293-A084-7F77B63B3BB8}" type="doc">
      <dgm:prSet loTypeId="urn:microsoft.com/office/officeart/2005/8/layout/cycle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BF418C5-D1C5-4178-8604-DCD0F081AA59}">
      <dgm:prSet phldrT="[Text]"/>
      <dgm:spPr/>
      <dgm:t>
        <a:bodyPr/>
        <a:lstStyle/>
        <a:p>
          <a:r>
            <a:rPr lang="en-US" b="1" dirty="0"/>
            <a:t>Determine Cost of Doing Business</a:t>
          </a:r>
        </a:p>
      </dgm:t>
    </dgm:pt>
    <dgm:pt modelId="{808A06B8-F0BE-4E11-8FF0-8BEC1F2A5C30}" type="parTrans" cxnId="{D3FC669D-3FE7-4475-A18E-45F762F379B4}">
      <dgm:prSet/>
      <dgm:spPr/>
      <dgm:t>
        <a:bodyPr/>
        <a:lstStyle/>
        <a:p>
          <a:endParaRPr lang="en-US"/>
        </a:p>
      </dgm:t>
    </dgm:pt>
    <dgm:pt modelId="{46C7C1F3-27D8-44C5-9F64-36CFD619D351}" type="sibTrans" cxnId="{D3FC669D-3FE7-4475-A18E-45F762F379B4}">
      <dgm:prSet/>
      <dgm:spPr/>
      <dgm:t>
        <a:bodyPr/>
        <a:lstStyle/>
        <a:p>
          <a:endParaRPr lang="en-US"/>
        </a:p>
      </dgm:t>
    </dgm:pt>
    <dgm:pt modelId="{C4ACE3BF-63C8-4D4E-B7B6-5F6602B166E9}">
      <dgm:prSet phldrT="[Text]"/>
      <dgm:spPr/>
      <dgm:t>
        <a:bodyPr/>
        <a:lstStyle/>
        <a:p>
          <a:r>
            <a:rPr lang="en-US" b="1" dirty="0"/>
            <a:t>Determine Revenue</a:t>
          </a:r>
        </a:p>
      </dgm:t>
    </dgm:pt>
    <dgm:pt modelId="{B36C5E72-981C-44E4-9040-F336AF8C9116}" type="parTrans" cxnId="{F5E36454-A538-424A-A9AA-E8F8693C6DBC}">
      <dgm:prSet/>
      <dgm:spPr/>
      <dgm:t>
        <a:bodyPr/>
        <a:lstStyle/>
        <a:p>
          <a:endParaRPr lang="en-US"/>
        </a:p>
      </dgm:t>
    </dgm:pt>
    <dgm:pt modelId="{363FB133-C625-4DED-8BB6-E7902B70DDC6}" type="sibTrans" cxnId="{F5E36454-A538-424A-A9AA-E8F8693C6DBC}">
      <dgm:prSet/>
      <dgm:spPr/>
      <dgm:t>
        <a:bodyPr/>
        <a:lstStyle/>
        <a:p>
          <a:endParaRPr lang="en-US"/>
        </a:p>
      </dgm:t>
    </dgm:pt>
    <dgm:pt modelId="{DBEAD9CE-403D-4927-9A89-3B5700E3ED31}">
      <dgm:prSet phldrT="[Text]"/>
      <dgm:spPr/>
      <dgm:t>
        <a:bodyPr/>
        <a:lstStyle/>
        <a:p>
          <a:r>
            <a:rPr lang="en-US" b="1" dirty="0"/>
            <a:t>Calculate Additional Needed Revenue</a:t>
          </a:r>
        </a:p>
      </dgm:t>
    </dgm:pt>
    <dgm:pt modelId="{0A2C7C73-100A-4DDE-B170-8F35C280303A}" type="parTrans" cxnId="{D26F29DA-D9B1-482A-9301-6CA3F4C0EE83}">
      <dgm:prSet/>
      <dgm:spPr/>
      <dgm:t>
        <a:bodyPr/>
        <a:lstStyle/>
        <a:p>
          <a:endParaRPr lang="en-US"/>
        </a:p>
      </dgm:t>
    </dgm:pt>
    <dgm:pt modelId="{1835BA67-9573-44F4-AFA9-CF075927BC0D}" type="sibTrans" cxnId="{D26F29DA-D9B1-482A-9301-6CA3F4C0EE83}">
      <dgm:prSet/>
      <dgm:spPr/>
      <dgm:t>
        <a:bodyPr/>
        <a:lstStyle/>
        <a:p>
          <a:endParaRPr lang="en-US"/>
        </a:p>
      </dgm:t>
    </dgm:pt>
    <dgm:pt modelId="{3BA3B840-8384-4543-86D7-AC471D550460}">
      <dgm:prSet phldrT="[Text]"/>
      <dgm:spPr/>
      <dgm:t>
        <a:bodyPr/>
        <a:lstStyle/>
        <a:p>
          <a:r>
            <a:rPr lang="en-US" b="1" dirty="0"/>
            <a:t>Implement Rates</a:t>
          </a:r>
        </a:p>
      </dgm:t>
    </dgm:pt>
    <dgm:pt modelId="{983839D9-F44F-4DA8-AF88-17D55541E14A}" type="parTrans" cxnId="{CD442C5F-C257-41B8-92C6-66E42D22A25A}">
      <dgm:prSet/>
      <dgm:spPr/>
      <dgm:t>
        <a:bodyPr/>
        <a:lstStyle/>
        <a:p>
          <a:endParaRPr lang="en-US"/>
        </a:p>
      </dgm:t>
    </dgm:pt>
    <dgm:pt modelId="{05142655-C7A1-471E-8E5E-C5EA5C7F6BA4}" type="sibTrans" cxnId="{CD442C5F-C257-41B8-92C6-66E42D22A25A}">
      <dgm:prSet/>
      <dgm:spPr/>
      <dgm:t>
        <a:bodyPr/>
        <a:lstStyle/>
        <a:p>
          <a:endParaRPr lang="en-US"/>
        </a:p>
      </dgm:t>
    </dgm:pt>
    <dgm:pt modelId="{7CA7835F-678A-4D90-97A3-8E46F5142712}">
      <dgm:prSet phldrT="[Text]"/>
      <dgm:spPr/>
      <dgm:t>
        <a:bodyPr/>
        <a:lstStyle/>
        <a:p>
          <a:r>
            <a:rPr lang="en-US" b="1" dirty="0"/>
            <a:t>Consider Reserve Requirements</a:t>
          </a:r>
        </a:p>
      </dgm:t>
    </dgm:pt>
    <dgm:pt modelId="{3C2AB3C1-B1D8-488A-9E35-34A3436FB9BF}" type="parTrans" cxnId="{DA04C2B7-51B5-4750-B04A-1F02DB505035}">
      <dgm:prSet/>
      <dgm:spPr/>
      <dgm:t>
        <a:bodyPr/>
        <a:lstStyle/>
        <a:p>
          <a:endParaRPr lang="en-US"/>
        </a:p>
      </dgm:t>
    </dgm:pt>
    <dgm:pt modelId="{4F14D69F-BABD-4934-90C9-8B0320C1AB2E}" type="sibTrans" cxnId="{DA04C2B7-51B5-4750-B04A-1F02DB505035}">
      <dgm:prSet/>
      <dgm:spPr/>
      <dgm:t>
        <a:bodyPr/>
        <a:lstStyle/>
        <a:p>
          <a:endParaRPr lang="en-US"/>
        </a:p>
      </dgm:t>
    </dgm:pt>
    <dgm:pt modelId="{006FF02E-30DE-4EE3-A25E-E7B98D58137D}">
      <dgm:prSet phldrT="[Text]"/>
      <dgm:spPr/>
      <dgm:t>
        <a:bodyPr/>
        <a:lstStyle/>
        <a:p>
          <a:r>
            <a:rPr lang="en-US" b="1" dirty="0"/>
            <a:t>Evaluate Appropriate Rate Structure</a:t>
          </a:r>
        </a:p>
      </dgm:t>
    </dgm:pt>
    <dgm:pt modelId="{7129CB53-2F32-454A-8046-6E818273B309}" type="parTrans" cxnId="{1F9BE6DC-B9DA-4F9A-AD02-9EB50BB7CAC9}">
      <dgm:prSet/>
      <dgm:spPr/>
      <dgm:t>
        <a:bodyPr/>
        <a:lstStyle/>
        <a:p>
          <a:endParaRPr lang="en-US"/>
        </a:p>
      </dgm:t>
    </dgm:pt>
    <dgm:pt modelId="{7597E5A9-5A55-4CDC-BC42-230EB46912B4}" type="sibTrans" cxnId="{1F9BE6DC-B9DA-4F9A-AD02-9EB50BB7CAC9}">
      <dgm:prSet/>
      <dgm:spPr/>
      <dgm:t>
        <a:bodyPr/>
        <a:lstStyle/>
        <a:p>
          <a:endParaRPr lang="en-US"/>
        </a:p>
      </dgm:t>
    </dgm:pt>
    <dgm:pt modelId="{54A7DA75-902E-4A82-A480-36E9BB525221}" type="pres">
      <dgm:prSet presAssocID="{9048F948-764F-4293-A084-7F77B63B3BB8}" presName="cycle" presStyleCnt="0">
        <dgm:presLayoutVars>
          <dgm:dir/>
          <dgm:resizeHandles val="exact"/>
        </dgm:presLayoutVars>
      </dgm:prSet>
      <dgm:spPr/>
    </dgm:pt>
    <dgm:pt modelId="{B8AD9DD4-30E2-4BD1-8A6F-AC298D4BF031}" type="pres">
      <dgm:prSet presAssocID="{BBF418C5-D1C5-4178-8604-DCD0F081AA59}" presName="dummy" presStyleCnt="0"/>
      <dgm:spPr/>
    </dgm:pt>
    <dgm:pt modelId="{75E913D2-3B95-48AE-B6DF-61B933DE764B}" type="pres">
      <dgm:prSet presAssocID="{BBF418C5-D1C5-4178-8604-DCD0F081AA59}" presName="node" presStyleLbl="revTx" presStyleIdx="0" presStyleCnt="6">
        <dgm:presLayoutVars>
          <dgm:bulletEnabled val="1"/>
        </dgm:presLayoutVars>
      </dgm:prSet>
      <dgm:spPr/>
    </dgm:pt>
    <dgm:pt modelId="{E6258D65-9356-4A48-BA3A-B785E3360CA6}" type="pres">
      <dgm:prSet presAssocID="{46C7C1F3-27D8-44C5-9F64-36CFD619D351}" presName="sibTrans" presStyleLbl="node1" presStyleIdx="0" presStyleCnt="6"/>
      <dgm:spPr/>
    </dgm:pt>
    <dgm:pt modelId="{498C2261-3CC3-43C7-9619-57CF62DAC126}" type="pres">
      <dgm:prSet presAssocID="{C4ACE3BF-63C8-4D4E-B7B6-5F6602B166E9}" presName="dummy" presStyleCnt="0"/>
      <dgm:spPr/>
    </dgm:pt>
    <dgm:pt modelId="{8138C0C1-3D2F-47F9-92D0-DE0B4E62BFAB}" type="pres">
      <dgm:prSet presAssocID="{C4ACE3BF-63C8-4D4E-B7B6-5F6602B166E9}" presName="node" presStyleLbl="revTx" presStyleIdx="1" presStyleCnt="6">
        <dgm:presLayoutVars>
          <dgm:bulletEnabled val="1"/>
        </dgm:presLayoutVars>
      </dgm:prSet>
      <dgm:spPr/>
    </dgm:pt>
    <dgm:pt modelId="{6E59684B-07F2-471D-B06F-2770EC7BCA85}" type="pres">
      <dgm:prSet presAssocID="{363FB133-C625-4DED-8BB6-E7902B70DDC6}" presName="sibTrans" presStyleLbl="node1" presStyleIdx="1" presStyleCnt="6"/>
      <dgm:spPr/>
    </dgm:pt>
    <dgm:pt modelId="{B52925C7-1FB0-4922-8647-0DB9238476DB}" type="pres">
      <dgm:prSet presAssocID="{7CA7835F-678A-4D90-97A3-8E46F5142712}" presName="dummy" presStyleCnt="0"/>
      <dgm:spPr/>
    </dgm:pt>
    <dgm:pt modelId="{4F2D6B0B-22A0-4429-8059-C3AADAC12C49}" type="pres">
      <dgm:prSet presAssocID="{7CA7835F-678A-4D90-97A3-8E46F5142712}" presName="node" presStyleLbl="revTx" presStyleIdx="2" presStyleCnt="6">
        <dgm:presLayoutVars>
          <dgm:bulletEnabled val="1"/>
        </dgm:presLayoutVars>
      </dgm:prSet>
      <dgm:spPr/>
    </dgm:pt>
    <dgm:pt modelId="{13B205F9-2830-4E15-9E97-57381E538426}" type="pres">
      <dgm:prSet presAssocID="{4F14D69F-BABD-4934-90C9-8B0320C1AB2E}" presName="sibTrans" presStyleLbl="node1" presStyleIdx="2" presStyleCnt="6"/>
      <dgm:spPr/>
    </dgm:pt>
    <dgm:pt modelId="{EB4D9022-1A6B-4326-AC7C-F581A7E058B3}" type="pres">
      <dgm:prSet presAssocID="{DBEAD9CE-403D-4927-9A89-3B5700E3ED31}" presName="dummy" presStyleCnt="0"/>
      <dgm:spPr/>
    </dgm:pt>
    <dgm:pt modelId="{52A601BC-7C3E-4D0E-AF73-DB41A091F547}" type="pres">
      <dgm:prSet presAssocID="{DBEAD9CE-403D-4927-9A89-3B5700E3ED31}" presName="node" presStyleLbl="revTx" presStyleIdx="3" presStyleCnt="6">
        <dgm:presLayoutVars>
          <dgm:bulletEnabled val="1"/>
        </dgm:presLayoutVars>
      </dgm:prSet>
      <dgm:spPr/>
    </dgm:pt>
    <dgm:pt modelId="{DD4E175C-9774-4A8A-8632-426DBAF66AC5}" type="pres">
      <dgm:prSet presAssocID="{1835BA67-9573-44F4-AFA9-CF075927BC0D}" presName="sibTrans" presStyleLbl="node1" presStyleIdx="3" presStyleCnt="6"/>
      <dgm:spPr/>
    </dgm:pt>
    <dgm:pt modelId="{FCD910B1-4EA0-447B-91DF-30C0FA7F97A8}" type="pres">
      <dgm:prSet presAssocID="{006FF02E-30DE-4EE3-A25E-E7B98D58137D}" presName="dummy" presStyleCnt="0"/>
      <dgm:spPr/>
    </dgm:pt>
    <dgm:pt modelId="{2F45F6F8-4173-4D50-BA9C-31771BB2B202}" type="pres">
      <dgm:prSet presAssocID="{006FF02E-30DE-4EE3-A25E-E7B98D58137D}" presName="node" presStyleLbl="revTx" presStyleIdx="4" presStyleCnt="6">
        <dgm:presLayoutVars>
          <dgm:bulletEnabled val="1"/>
        </dgm:presLayoutVars>
      </dgm:prSet>
      <dgm:spPr/>
    </dgm:pt>
    <dgm:pt modelId="{39BFAC88-DC89-4481-919B-0CFC7265090F}" type="pres">
      <dgm:prSet presAssocID="{7597E5A9-5A55-4CDC-BC42-230EB46912B4}" presName="sibTrans" presStyleLbl="node1" presStyleIdx="4" presStyleCnt="6"/>
      <dgm:spPr/>
    </dgm:pt>
    <dgm:pt modelId="{75C5CD09-8333-4D8A-87B7-B67DD3F8FED2}" type="pres">
      <dgm:prSet presAssocID="{3BA3B840-8384-4543-86D7-AC471D550460}" presName="dummy" presStyleCnt="0"/>
      <dgm:spPr/>
    </dgm:pt>
    <dgm:pt modelId="{0A78F974-899A-4B7C-9891-4E0F7BFAC69A}" type="pres">
      <dgm:prSet presAssocID="{3BA3B840-8384-4543-86D7-AC471D550460}" presName="node" presStyleLbl="revTx" presStyleIdx="5" presStyleCnt="6">
        <dgm:presLayoutVars>
          <dgm:bulletEnabled val="1"/>
        </dgm:presLayoutVars>
      </dgm:prSet>
      <dgm:spPr/>
    </dgm:pt>
    <dgm:pt modelId="{947981DA-BB40-4076-B10A-7AB791AE8F65}" type="pres">
      <dgm:prSet presAssocID="{05142655-C7A1-471E-8E5E-C5EA5C7F6BA4}" presName="sibTrans" presStyleLbl="node1" presStyleIdx="5" presStyleCnt="6" custScaleX="166868" custScaleY="111649"/>
      <dgm:spPr/>
    </dgm:pt>
  </dgm:ptLst>
  <dgm:cxnLst>
    <dgm:cxn modelId="{37E3CE16-1803-4351-8DE4-F8AC31AE88A1}" type="presOf" srcId="{05142655-C7A1-471E-8E5E-C5EA5C7F6BA4}" destId="{947981DA-BB40-4076-B10A-7AB791AE8F65}" srcOrd="0" destOrd="0" presId="urn:microsoft.com/office/officeart/2005/8/layout/cycle1"/>
    <dgm:cxn modelId="{70729428-D5F1-4F5F-8425-BE773D775AE0}" type="presOf" srcId="{7CA7835F-678A-4D90-97A3-8E46F5142712}" destId="{4F2D6B0B-22A0-4429-8059-C3AADAC12C49}" srcOrd="0" destOrd="0" presId="urn:microsoft.com/office/officeart/2005/8/layout/cycle1"/>
    <dgm:cxn modelId="{CD442C5F-C257-41B8-92C6-66E42D22A25A}" srcId="{9048F948-764F-4293-A084-7F77B63B3BB8}" destId="{3BA3B840-8384-4543-86D7-AC471D550460}" srcOrd="5" destOrd="0" parTransId="{983839D9-F44F-4DA8-AF88-17D55541E14A}" sibTransId="{05142655-C7A1-471E-8E5E-C5EA5C7F6BA4}"/>
    <dgm:cxn modelId="{98660F63-7863-4B8A-9482-A6C373E10E29}" type="presOf" srcId="{363FB133-C625-4DED-8BB6-E7902B70DDC6}" destId="{6E59684B-07F2-471D-B06F-2770EC7BCA85}" srcOrd="0" destOrd="0" presId="urn:microsoft.com/office/officeart/2005/8/layout/cycle1"/>
    <dgm:cxn modelId="{F5E36454-A538-424A-A9AA-E8F8693C6DBC}" srcId="{9048F948-764F-4293-A084-7F77B63B3BB8}" destId="{C4ACE3BF-63C8-4D4E-B7B6-5F6602B166E9}" srcOrd="1" destOrd="0" parTransId="{B36C5E72-981C-44E4-9040-F336AF8C9116}" sibTransId="{363FB133-C625-4DED-8BB6-E7902B70DDC6}"/>
    <dgm:cxn modelId="{DA605755-149B-4492-8C5C-5CC037104929}" type="presOf" srcId="{DBEAD9CE-403D-4927-9A89-3B5700E3ED31}" destId="{52A601BC-7C3E-4D0E-AF73-DB41A091F547}" srcOrd="0" destOrd="0" presId="urn:microsoft.com/office/officeart/2005/8/layout/cycle1"/>
    <dgm:cxn modelId="{0C49948A-9E02-4C99-9BDC-64CBAF6DE073}" type="presOf" srcId="{C4ACE3BF-63C8-4D4E-B7B6-5F6602B166E9}" destId="{8138C0C1-3D2F-47F9-92D0-DE0B4E62BFAB}" srcOrd="0" destOrd="0" presId="urn:microsoft.com/office/officeart/2005/8/layout/cycle1"/>
    <dgm:cxn modelId="{0803AF8C-5B33-42FF-8EF9-203B0C48BE16}" type="presOf" srcId="{4F14D69F-BABD-4934-90C9-8B0320C1AB2E}" destId="{13B205F9-2830-4E15-9E97-57381E538426}" srcOrd="0" destOrd="0" presId="urn:microsoft.com/office/officeart/2005/8/layout/cycle1"/>
    <dgm:cxn modelId="{1C4A358F-4C31-4E63-B15F-6381980CC752}" type="presOf" srcId="{9048F948-764F-4293-A084-7F77B63B3BB8}" destId="{54A7DA75-902E-4A82-A480-36E9BB525221}" srcOrd="0" destOrd="0" presId="urn:microsoft.com/office/officeart/2005/8/layout/cycle1"/>
    <dgm:cxn modelId="{D3FC669D-3FE7-4475-A18E-45F762F379B4}" srcId="{9048F948-764F-4293-A084-7F77B63B3BB8}" destId="{BBF418C5-D1C5-4178-8604-DCD0F081AA59}" srcOrd="0" destOrd="0" parTransId="{808A06B8-F0BE-4E11-8FF0-8BEC1F2A5C30}" sibTransId="{46C7C1F3-27D8-44C5-9F64-36CFD619D351}"/>
    <dgm:cxn modelId="{D4DA74AF-11BE-49CC-B8DA-8BB474A56E65}" type="presOf" srcId="{7597E5A9-5A55-4CDC-BC42-230EB46912B4}" destId="{39BFAC88-DC89-4481-919B-0CFC7265090F}" srcOrd="0" destOrd="0" presId="urn:microsoft.com/office/officeart/2005/8/layout/cycle1"/>
    <dgm:cxn modelId="{DA04C2B7-51B5-4750-B04A-1F02DB505035}" srcId="{9048F948-764F-4293-A084-7F77B63B3BB8}" destId="{7CA7835F-678A-4D90-97A3-8E46F5142712}" srcOrd="2" destOrd="0" parTransId="{3C2AB3C1-B1D8-488A-9E35-34A3436FB9BF}" sibTransId="{4F14D69F-BABD-4934-90C9-8B0320C1AB2E}"/>
    <dgm:cxn modelId="{6DFFA3BA-5825-45F4-B013-E2C861E8F976}" type="presOf" srcId="{1835BA67-9573-44F4-AFA9-CF075927BC0D}" destId="{DD4E175C-9774-4A8A-8632-426DBAF66AC5}" srcOrd="0" destOrd="0" presId="urn:microsoft.com/office/officeart/2005/8/layout/cycle1"/>
    <dgm:cxn modelId="{7DEBA1C7-9FEC-4D94-B357-0910ABD93744}" type="presOf" srcId="{006FF02E-30DE-4EE3-A25E-E7B98D58137D}" destId="{2F45F6F8-4173-4D50-BA9C-31771BB2B202}" srcOrd="0" destOrd="0" presId="urn:microsoft.com/office/officeart/2005/8/layout/cycle1"/>
    <dgm:cxn modelId="{F8F85DCB-BE6E-4717-AB3F-2A0F0CA619CA}" type="presOf" srcId="{BBF418C5-D1C5-4178-8604-DCD0F081AA59}" destId="{75E913D2-3B95-48AE-B6DF-61B933DE764B}" srcOrd="0" destOrd="0" presId="urn:microsoft.com/office/officeart/2005/8/layout/cycle1"/>
    <dgm:cxn modelId="{D26F29DA-D9B1-482A-9301-6CA3F4C0EE83}" srcId="{9048F948-764F-4293-A084-7F77B63B3BB8}" destId="{DBEAD9CE-403D-4927-9A89-3B5700E3ED31}" srcOrd="3" destOrd="0" parTransId="{0A2C7C73-100A-4DDE-B170-8F35C280303A}" sibTransId="{1835BA67-9573-44F4-AFA9-CF075927BC0D}"/>
    <dgm:cxn modelId="{1F9BE6DC-B9DA-4F9A-AD02-9EB50BB7CAC9}" srcId="{9048F948-764F-4293-A084-7F77B63B3BB8}" destId="{006FF02E-30DE-4EE3-A25E-E7B98D58137D}" srcOrd="4" destOrd="0" parTransId="{7129CB53-2F32-454A-8046-6E818273B309}" sibTransId="{7597E5A9-5A55-4CDC-BC42-230EB46912B4}"/>
    <dgm:cxn modelId="{694EF2E7-F28D-435C-A8FD-890ED434314B}" type="presOf" srcId="{46C7C1F3-27D8-44C5-9F64-36CFD619D351}" destId="{E6258D65-9356-4A48-BA3A-B785E3360CA6}" srcOrd="0" destOrd="0" presId="urn:microsoft.com/office/officeart/2005/8/layout/cycle1"/>
    <dgm:cxn modelId="{9ED3D8EB-A4D2-458A-9B97-B3D507AC597C}" type="presOf" srcId="{3BA3B840-8384-4543-86D7-AC471D550460}" destId="{0A78F974-899A-4B7C-9891-4E0F7BFAC69A}" srcOrd="0" destOrd="0" presId="urn:microsoft.com/office/officeart/2005/8/layout/cycle1"/>
    <dgm:cxn modelId="{02861ABD-EDE5-494A-AE2C-0AD1A2A3EB5D}" type="presParOf" srcId="{54A7DA75-902E-4A82-A480-36E9BB525221}" destId="{B8AD9DD4-30E2-4BD1-8A6F-AC298D4BF031}" srcOrd="0" destOrd="0" presId="urn:microsoft.com/office/officeart/2005/8/layout/cycle1"/>
    <dgm:cxn modelId="{C8EED513-7F7C-4451-B9CE-B041F0E441C9}" type="presParOf" srcId="{54A7DA75-902E-4A82-A480-36E9BB525221}" destId="{75E913D2-3B95-48AE-B6DF-61B933DE764B}" srcOrd="1" destOrd="0" presId="urn:microsoft.com/office/officeart/2005/8/layout/cycle1"/>
    <dgm:cxn modelId="{A2CC21B3-C2D7-4DFE-B2CD-40CE61C059EF}" type="presParOf" srcId="{54A7DA75-902E-4A82-A480-36E9BB525221}" destId="{E6258D65-9356-4A48-BA3A-B785E3360CA6}" srcOrd="2" destOrd="0" presId="urn:microsoft.com/office/officeart/2005/8/layout/cycle1"/>
    <dgm:cxn modelId="{97D37D12-07B2-44EE-B56C-5DC78D9B67DE}" type="presParOf" srcId="{54A7DA75-902E-4A82-A480-36E9BB525221}" destId="{498C2261-3CC3-43C7-9619-57CF62DAC126}" srcOrd="3" destOrd="0" presId="urn:microsoft.com/office/officeart/2005/8/layout/cycle1"/>
    <dgm:cxn modelId="{4B179526-7416-4E85-A569-4D6F0F2B8040}" type="presParOf" srcId="{54A7DA75-902E-4A82-A480-36E9BB525221}" destId="{8138C0C1-3D2F-47F9-92D0-DE0B4E62BFAB}" srcOrd="4" destOrd="0" presId="urn:microsoft.com/office/officeart/2005/8/layout/cycle1"/>
    <dgm:cxn modelId="{0AB7B032-E716-4F98-A038-37F87A54325D}" type="presParOf" srcId="{54A7DA75-902E-4A82-A480-36E9BB525221}" destId="{6E59684B-07F2-471D-B06F-2770EC7BCA85}" srcOrd="5" destOrd="0" presId="urn:microsoft.com/office/officeart/2005/8/layout/cycle1"/>
    <dgm:cxn modelId="{735281D2-4F9D-4F0A-8FC6-4DB0F65039B7}" type="presParOf" srcId="{54A7DA75-902E-4A82-A480-36E9BB525221}" destId="{B52925C7-1FB0-4922-8647-0DB9238476DB}" srcOrd="6" destOrd="0" presId="urn:microsoft.com/office/officeart/2005/8/layout/cycle1"/>
    <dgm:cxn modelId="{89EDB4F9-2837-458F-BACA-BB5866B08D11}" type="presParOf" srcId="{54A7DA75-902E-4A82-A480-36E9BB525221}" destId="{4F2D6B0B-22A0-4429-8059-C3AADAC12C49}" srcOrd="7" destOrd="0" presId="urn:microsoft.com/office/officeart/2005/8/layout/cycle1"/>
    <dgm:cxn modelId="{CFB614D0-B2F7-45C5-AC39-EC198A585917}" type="presParOf" srcId="{54A7DA75-902E-4A82-A480-36E9BB525221}" destId="{13B205F9-2830-4E15-9E97-57381E538426}" srcOrd="8" destOrd="0" presId="urn:microsoft.com/office/officeart/2005/8/layout/cycle1"/>
    <dgm:cxn modelId="{0DF580BA-AC67-4AE2-A3C8-407CDAFA8285}" type="presParOf" srcId="{54A7DA75-902E-4A82-A480-36E9BB525221}" destId="{EB4D9022-1A6B-4326-AC7C-F581A7E058B3}" srcOrd="9" destOrd="0" presId="urn:microsoft.com/office/officeart/2005/8/layout/cycle1"/>
    <dgm:cxn modelId="{15228B04-9DBB-4E0C-B965-E31B8F745E19}" type="presParOf" srcId="{54A7DA75-902E-4A82-A480-36E9BB525221}" destId="{52A601BC-7C3E-4D0E-AF73-DB41A091F547}" srcOrd="10" destOrd="0" presId="urn:microsoft.com/office/officeart/2005/8/layout/cycle1"/>
    <dgm:cxn modelId="{59575695-971D-42B1-82B9-435FB456B8C5}" type="presParOf" srcId="{54A7DA75-902E-4A82-A480-36E9BB525221}" destId="{DD4E175C-9774-4A8A-8632-426DBAF66AC5}" srcOrd="11" destOrd="0" presId="urn:microsoft.com/office/officeart/2005/8/layout/cycle1"/>
    <dgm:cxn modelId="{BCB0DC7B-88E4-486B-8A17-2210E46B532C}" type="presParOf" srcId="{54A7DA75-902E-4A82-A480-36E9BB525221}" destId="{FCD910B1-4EA0-447B-91DF-30C0FA7F97A8}" srcOrd="12" destOrd="0" presId="urn:microsoft.com/office/officeart/2005/8/layout/cycle1"/>
    <dgm:cxn modelId="{31F009BB-F682-402A-8CDF-302EE8FB65D3}" type="presParOf" srcId="{54A7DA75-902E-4A82-A480-36E9BB525221}" destId="{2F45F6F8-4173-4D50-BA9C-31771BB2B202}" srcOrd="13" destOrd="0" presId="urn:microsoft.com/office/officeart/2005/8/layout/cycle1"/>
    <dgm:cxn modelId="{8659F496-8033-43A1-B947-5C541ABED79E}" type="presParOf" srcId="{54A7DA75-902E-4A82-A480-36E9BB525221}" destId="{39BFAC88-DC89-4481-919B-0CFC7265090F}" srcOrd="14" destOrd="0" presId="urn:microsoft.com/office/officeart/2005/8/layout/cycle1"/>
    <dgm:cxn modelId="{5905BC2E-DA84-4250-8551-A963B80A69EE}" type="presParOf" srcId="{54A7DA75-902E-4A82-A480-36E9BB525221}" destId="{75C5CD09-8333-4D8A-87B7-B67DD3F8FED2}" srcOrd="15" destOrd="0" presId="urn:microsoft.com/office/officeart/2005/8/layout/cycle1"/>
    <dgm:cxn modelId="{44D87608-0966-47F8-94C5-DBE6DEC94378}" type="presParOf" srcId="{54A7DA75-902E-4A82-A480-36E9BB525221}" destId="{0A78F974-899A-4B7C-9891-4E0F7BFAC69A}" srcOrd="16" destOrd="0" presId="urn:microsoft.com/office/officeart/2005/8/layout/cycle1"/>
    <dgm:cxn modelId="{18220154-A953-4880-BBD3-EDFEA671907B}" type="presParOf" srcId="{54A7DA75-902E-4A82-A480-36E9BB525221}" destId="{947981DA-BB40-4076-B10A-7AB791AE8F65}" srcOrd="17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E913D2-3B95-48AE-B6DF-61B933DE764B}">
      <dsp:nvSpPr>
        <dsp:cNvPr id="0" name=""/>
        <dsp:cNvSpPr/>
      </dsp:nvSpPr>
      <dsp:spPr>
        <a:xfrm>
          <a:off x="5192233" y="14796"/>
          <a:ext cx="1149690" cy="11496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Determine Cost of Doing Business</a:t>
          </a:r>
        </a:p>
      </dsp:txBody>
      <dsp:txXfrm>
        <a:off x="5192233" y="14796"/>
        <a:ext cx="1149690" cy="1149690"/>
      </dsp:txXfrm>
    </dsp:sp>
    <dsp:sp modelId="{E6258D65-9356-4A48-BA3A-B785E3360CA6}">
      <dsp:nvSpPr>
        <dsp:cNvPr id="0" name=""/>
        <dsp:cNvSpPr/>
      </dsp:nvSpPr>
      <dsp:spPr>
        <a:xfrm>
          <a:off x="1677630" y="3206"/>
          <a:ext cx="5614512" cy="5614512"/>
        </a:xfrm>
        <a:prstGeom prst="circularArrow">
          <a:avLst>
            <a:gd name="adj1" fmla="val 3993"/>
            <a:gd name="adj2" fmla="val 250508"/>
            <a:gd name="adj3" fmla="val 20572265"/>
            <a:gd name="adj4" fmla="val 18983966"/>
            <a:gd name="adj5" fmla="val 4659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38C0C1-3D2F-47F9-92D0-DE0B4E62BFAB}">
      <dsp:nvSpPr>
        <dsp:cNvPr id="0" name=""/>
        <dsp:cNvSpPr/>
      </dsp:nvSpPr>
      <dsp:spPr>
        <a:xfrm>
          <a:off x="6474425" y="2235617"/>
          <a:ext cx="1149690" cy="11496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Determine Revenue</a:t>
          </a:r>
        </a:p>
      </dsp:txBody>
      <dsp:txXfrm>
        <a:off x="6474425" y="2235617"/>
        <a:ext cx="1149690" cy="1149690"/>
      </dsp:txXfrm>
    </dsp:sp>
    <dsp:sp modelId="{6E59684B-07F2-471D-B06F-2770EC7BCA85}">
      <dsp:nvSpPr>
        <dsp:cNvPr id="0" name=""/>
        <dsp:cNvSpPr/>
      </dsp:nvSpPr>
      <dsp:spPr>
        <a:xfrm>
          <a:off x="1677630" y="3206"/>
          <a:ext cx="5614512" cy="5614512"/>
        </a:xfrm>
        <a:prstGeom prst="circularArrow">
          <a:avLst>
            <a:gd name="adj1" fmla="val 3993"/>
            <a:gd name="adj2" fmla="val 250508"/>
            <a:gd name="adj3" fmla="val 2365526"/>
            <a:gd name="adj4" fmla="val 777227"/>
            <a:gd name="adj5" fmla="val 4659"/>
          </a:avLst>
        </a:prstGeom>
        <a:solidFill>
          <a:schemeClr val="accent5">
            <a:hueOff val="-1986775"/>
            <a:satOff val="7962"/>
            <a:lumOff val="17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2D6B0B-22A0-4429-8059-C3AADAC12C49}">
      <dsp:nvSpPr>
        <dsp:cNvPr id="0" name=""/>
        <dsp:cNvSpPr/>
      </dsp:nvSpPr>
      <dsp:spPr>
        <a:xfrm>
          <a:off x="5192233" y="4456439"/>
          <a:ext cx="1149690" cy="11496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Consider Reserve Requirements</a:t>
          </a:r>
        </a:p>
      </dsp:txBody>
      <dsp:txXfrm>
        <a:off x="5192233" y="4456439"/>
        <a:ext cx="1149690" cy="1149690"/>
      </dsp:txXfrm>
    </dsp:sp>
    <dsp:sp modelId="{13B205F9-2830-4E15-9E97-57381E538426}">
      <dsp:nvSpPr>
        <dsp:cNvPr id="0" name=""/>
        <dsp:cNvSpPr/>
      </dsp:nvSpPr>
      <dsp:spPr>
        <a:xfrm>
          <a:off x="1677630" y="3206"/>
          <a:ext cx="5614512" cy="5614512"/>
        </a:xfrm>
        <a:prstGeom prst="circularArrow">
          <a:avLst>
            <a:gd name="adj1" fmla="val 3993"/>
            <a:gd name="adj2" fmla="val 250508"/>
            <a:gd name="adj3" fmla="val 6110199"/>
            <a:gd name="adj4" fmla="val 4439293"/>
            <a:gd name="adj5" fmla="val 4659"/>
          </a:avLst>
        </a:prstGeom>
        <a:solidFill>
          <a:schemeClr val="accent5">
            <a:hueOff val="-3973551"/>
            <a:satOff val="15924"/>
            <a:lumOff val="345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A601BC-7C3E-4D0E-AF73-DB41A091F547}">
      <dsp:nvSpPr>
        <dsp:cNvPr id="0" name=""/>
        <dsp:cNvSpPr/>
      </dsp:nvSpPr>
      <dsp:spPr>
        <a:xfrm>
          <a:off x="2627849" y="4456439"/>
          <a:ext cx="1149690" cy="11496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Calculate Additional Needed Revenue</a:t>
          </a:r>
        </a:p>
      </dsp:txBody>
      <dsp:txXfrm>
        <a:off x="2627849" y="4456439"/>
        <a:ext cx="1149690" cy="1149690"/>
      </dsp:txXfrm>
    </dsp:sp>
    <dsp:sp modelId="{DD4E175C-9774-4A8A-8632-426DBAF66AC5}">
      <dsp:nvSpPr>
        <dsp:cNvPr id="0" name=""/>
        <dsp:cNvSpPr/>
      </dsp:nvSpPr>
      <dsp:spPr>
        <a:xfrm>
          <a:off x="1677630" y="3206"/>
          <a:ext cx="5614512" cy="5614512"/>
        </a:xfrm>
        <a:prstGeom prst="circularArrow">
          <a:avLst>
            <a:gd name="adj1" fmla="val 3993"/>
            <a:gd name="adj2" fmla="val 250508"/>
            <a:gd name="adj3" fmla="val 9772265"/>
            <a:gd name="adj4" fmla="val 8183966"/>
            <a:gd name="adj5" fmla="val 4659"/>
          </a:avLst>
        </a:prstGeom>
        <a:solidFill>
          <a:schemeClr val="accent5">
            <a:hueOff val="-5960326"/>
            <a:satOff val="23887"/>
            <a:lumOff val="51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45F6F8-4173-4D50-BA9C-31771BB2B202}">
      <dsp:nvSpPr>
        <dsp:cNvPr id="0" name=""/>
        <dsp:cNvSpPr/>
      </dsp:nvSpPr>
      <dsp:spPr>
        <a:xfrm>
          <a:off x="1345657" y="2235617"/>
          <a:ext cx="1149690" cy="11496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Evaluate Appropriate Rate Structure</a:t>
          </a:r>
        </a:p>
      </dsp:txBody>
      <dsp:txXfrm>
        <a:off x="1345657" y="2235617"/>
        <a:ext cx="1149690" cy="1149690"/>
      </dsp:txXfrm>
    </dsp:sp>
    <dsp:sp modelId="{39BFAC88-DC89-4481-919B-0CFC7265090F}">
      <dsp:nvSpPr>
        <dsp:cNvPr id="0" name=""/>
        <dsp:cNvSpPr/>
      </dsp:nvSpPr>
      <dsp:spPr>
        <a:xfrm>
          <a:off x="1677630" y="3206"/>
          <a:ext cx="5614512" cy="5614512"/>
        </a:xfrm>
        <a:prstGeom prst="circularArrow">
          <a:avLst>
            <a:gd name="adj1" fmla="val 3993"/>
            <a:gd name="adj2" fmla="val 250508"/>
            <a:gd name="adj3" fmla="val 13165526"/>
            <a:gd name="adj4" fmla="val 11577227"/>
            <a:gd name="adj5" fmla="val 4659"/>
          </a:avLst>
        </a:prstGeom>
        <a:solidFill>
          <a:schemeClr val="accent5">
            <a:hueOff val="-7947101"/>
            <a:satOff val="31849"/>
            <a:lumOff val="690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78F974-899A-4B7C-9891-4E0F7BFAC69A}">
      <dsp:nvSpPr>
        <dsp:cNvPr id="0" name=""/>
        <dsp:cNvSpPr/>
      </dsp:nvSpPr>
      <dsp:spPr>
        <a:xfrm>
          <a:off x="2627849" y="14796"/>
          <a:ext cx="1149690" cy="11496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Implement Rates</a:t>
          </a:r>
        </a:p>
      </dsp:txBody>
      <dsp:txXfrm>
        <a:off x="2627849" y="14796"/>
        <a:ext cx="1149690" cy="1149690"/>
      </dsp:txXfrm>
    </dsp:sp>
    <dsp:sp modelId="{947981DA-BB40-4076-B10A-7AB791AE8F65}">
      <dsp:nvSpPr>
        <dsp:cNvPr id="0" name=""/>
        <dsp:cNvSpPr/>
      </dsp:nvSpPr>
      <dsp:spPr>
        <a:xfrm>
          <a:off x="-199524" y="-323810"/>
          <a:ext cx="9368823" cy="6268546"/>
        </a:xfrm>
        <a:prstGeom prst="circularArrow">
          <a:avLst>
            <a:gd name="adj1" fmla="val 3993"/>
            <a:gd name="adj2" fmla="val 250508"/>
            <a:gd name="adj3" fmla="val 16910199"/>
            <a:gd name="adj4" fmla="val 15239293"/>
            <a:gd name="adj5" fmla="val 4659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8800" y="4137042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200" b="0" i="0" cap="all" spc="100">
                <a:solidFill>
                  <a:srgbClr val="FBF5E3"/>
                </a:solidFill>
                <a:latin typeface="Museo 700"/>
                <a:cs typeface="Museo 70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descriptor </a:t>
            </a:r>
          </a:p>
          <a:p>
            <a:r>
              <a:rPr lang="en-US" dirty="0"/>
              <a:t>or delete if not needed</a:t>
            </a:r>
          </a:p>
        </p:txBody>
      </p:sp>
    </p:spTree>
    <p:extLst>
      <p:ext uri="{BB962C8B-B14F-4D97-AF65-F5344CB8AC3E}">
        <p14:creationId xmlns:p14="http://schemas.microsoft.com/office/powerpoint/2010/main" val="3402122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89107" y="1535113"/>
            <a:ext cx="4733812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0" i="0" cap="all" spc="100">
                <a:latin typeface="Museo 700"/>
                <a:cs typeface="Museo 70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0"/>
          </p:nvPr>
        </p:nvSpPr>
        <p:spPr>
          <a:xfrm>
            <a:off x="1189104" y="2332039"/>
            <a:ext cx="4733813" cy="3809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1"/>
          </p:nvPr>
        </p:nvSpPr>
        <p:spPr>
          <a:xfrm>
            <a:off x="6197600" y="2332039"/>
            <a:ext cx="4733813" cy="38092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2"/>
          </p:nvPr>
        </p:nvSpPr>
        <p:spPr>
          <a:xfrm>
            <a:off x="6197603" y="1535113"/>
            <a:ext cx="4733812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0" i="0" cap="all" spc="100">
                <a:latin typeface="Museo 700"/>
                <a:cs typeface="Museo 70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296026"/>
            <a:ext cx="12192000" cy="561974"/>
          </a:xfrm>
          <a:prstGeom prst="rect">
            <a:avLst/>
          </a:prstGeom>
          <a:solidFill>
            <a:srgbClr val="FBF5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9401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21064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50909" y="6210645"/>
            <a:ext cx="9736400" cy="647355"/>
          </a:xfrm>
        </p:spPr>
        <p:txBody>
          <a:bodyPr anchor="ctr">
            <a:normAutofit/>
          </a:bodyPr>
          <a:lstStyle>
            <a:lvl1pPr algn="l">
              <a:defRPr sz="1200" b="0" i="0" spc="100" baseline="0">
                <a:solidFill>
                  <a:srgbClr val="68694D"/>
                </a:solidFill>
                <a:latin typeface="Museo 700"/>
                <a:cs typeface="Museo 700"/>
              </a:defRPr>
            </a:lvl1pPr>
          </a:lstStyle>
          <a:p>
            <a:r>
              <a:rPr lang="en-US" dirty="0"/>
              <a:t>Click to edit caption style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6296026"/>
            <a:ext cx="12192000" cy="561974"/>
          </a:xfrm>
          <a:prstGeom prst="rect">
            <a:avLst/>
          </a:prstGeom>
          <a:solidFill>
            <a:srgbClr val="FBF5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187839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6296026"/>
            <a:ext cx="12192000" cy="561974"/>
          </a:xfrm>
          <a:prstGeom prst="rect">
            <a:avLst/>
          </a:prstGeom>
          <a:solidFill>
            <a:srgbClr val="FBF5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22223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296026"/>
            <a:ext cx="12192000" cy="561974"/>
          </a:xfrm>
          <a:prstGeom prst="rect">
            <a:avLst/>
          </a:prstGeom>
          <a:solidFill>
            <a:srgbClr val="FBF5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6964687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6A6FE-C324-47BA-AE04-9B50CA8F5D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E0AF4C-3B3C-4744-BB63-24801A9AC3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8791ED-E4B7-4D74-9C09-DE4DBE821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99DB-20EB-4AF6-9ECC-84D50BDA2C63}" type="datetimeFigureOut">
              <a:rPr lang="en-US" smtClean="0"/>
              <a:t>8/23/2018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80C9E6-A4FB-4D47-8A56-21EDBE0F6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D9F02C-65B1-4A53-9525-1FBB4DF23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E819-C383-47F3-BCF5-0547EAB6F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593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8800" y="1051644"/>
            <a:ext cx="8534400" cy="48379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200" b="0" i="0" cap="all" spc="100" baseline="0">
                <a:solidFill>
                  <a:srgbClr val="FBF5E3"/>
                </a:solidFill>
                <a:latin typeface="Museo 700"/>
                <a:cs typeface="Museo 70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A slide like this could be used </a:t>
            </a:r>
            <a:br>
              <a:rPr lang="en-US" dirty="0"/>
            </a:br>
            <a:r>
              <a:rPr lang="en-US" dirty="0"/>
              <a:t>to call out an important fact </a:t>
            </a:r>
            <a:br>
              <a:rPr lang="en-US" dirty="0"/>
            </a:br>
            <a:r>
              <a:rPr lang="en-US" dirty="0"/>
              <a:t>or for a quote slide.</a:t>
            </a:r>
          </a:p>
        </p:txBody>
      </p:sp>
    </p:spTree>
    <p:extLst>
      <p:ext uri="{BB962C8B-B14F-4D97-AF65-F5344CB8AC3E}">
        <p14:creationId xmlns:p14="http://schemas.microsoft.com/office/powerpoint/2010/main" val="4012046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6296026"/>
            <a:ext cx="12192000" cy="561974"/>
          </a:xfrm>
          <a:prstGeom prst="rect">
            <a:avLst/>
          </a:prstGeom>
          <a:solidFill>
            <a:srgbClr val="FBF5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69631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1189107" y="1600202"/>
            <a:ext cx="9768767" cy="4525963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adipisicing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ea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</a:t>
            </a:r>
            <a:r>
              <a:rPr lang="en-US" dirty="0" err="1"/>
              <a:t>sunt</a:t>
            </a:r>
            <a:r>
              <a:rPr lang="en-US" dirty="0"/>
              <a:t>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id.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296026"/>
            <a:ext cx="12192000" cy="561974"/>
          </a:xfrm>
          <a:prstGeom prst="rect">
            <a:avLst/>
          </a:prstGeom>
          <a:solidFill>
            <a:srgbClr val="FBF5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626162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>
            <a:off x="1189104" y="1600202"/>
            <a:ext cx="4733813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1"/>
          </p:nvPr>
        </p:nvSpPr>
        <p:spPr>
          <a:xfrm>
            <a:off x="6197600" y="1600202"/>
            <a:ext cx="4733813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6296026"/>
            <a:ext cx="12192000" cy="561974"/>
          </a:xfrm>
          <a:prstGeom prst="rect">
            <a:avLst/>
          </a:prstGeom>
          <a:solidFill>
            <a:srgbClr val="FBF5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63549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282700" y="1579563"/>
            <a:ext cx="4658784" cy="45466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>
            <a:off x="6197600" y="1600202"/>
            <a:ext cx="4733813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6296026"/>
            <a:ext cx="12192000" cy="561974"/>
          </a:xfrm>
          <a:prstGeom prst="rect">
            <a:avLst/>
          </a:prstGeom>
          <a:solidFill>
            <a:srgbClr val="FBF5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677076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282700" y="1579565"/>
            <a:ext cx="4658784" cy="214087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>
            <a:off x="6197600" y="1600202"/>
            <a:ext cx="4733813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1282700" y="3985294"/>
            <a:ext cx="4658784" cy="214087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6296026"/>
            <a:ext cx="12192000" cy="561974"/>
          </a:xfrm>
          <a:prstGeom prst="rect">
            <a:avLst/>
          </a:prstGeom>
          <a:solidFill>
            <a:srgbClr val="FBF5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25053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0" hasCustomPrompt="1"/>
          </p:nvPr>
        </p:nvSpPr>
        <p:spPr>
          <a:xfrm>
            <a:off x="1189108" y="1600202"/>
            <a:ext cx="4733813" cy="4525963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adipisicing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ea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</a:t>
            </a:r>
            <a:r>
              <a:rPr lang="en-US" dirty="0" err="1"/>
              <a:t>sunt</a:t>
            </a:r>
            <a:r>
              <a:rPr lang="en-US" dirty="0"/>
              <a:t>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</a:t>
            </a:r>
            <a:r>
              <a:rPr lang="en-US" dirty="0"/>
              <a:t>.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1"/>
          </p:nvPr>
        </p:nvSpPr>
        <p:spPr>
          <a:xfrm>
            <a:off x="6197600" y="1600202"/>
            <a:ext cx="4733813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6296026"/>
            <a:ext cx="12192000" cy="561974"/>
          </a:xfrm>
          <a:prstGeom prst="rect">
            <a:avLst/>
          </a:prstGeom>
          <a:solidFill>
            <a:srgbClr val="FBF5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961503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7600" y="274638"/>
            <a:ext cx="6590891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 hasCustomPrompt="1"/>
          </p:nvPr>
        </p:nvSpPr>
        <p:spPr>
          <a:xfrm>
            <a:off x="6197600" y="1600202"/>
            <a:ext cx="4733813" cy="4525963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adipisicing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ea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</a:t>
            </a:r>
            <a:r>
              <a:rPr lang="en-US" dirty="0" err="1"/>
              <a:t>sunt</a:t>
            </a:r>
            <a:r>
              <a:rPr lang="en-US" dirty="0"/>
              <a:t>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</a:t>
            </a:r>
            <a:r>
              <a:rPr lang="en-US" dirty="0"/>
              <a:t>.</a:t>
            </a:r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3" y="0"/>
            <a:ext cx="5848351" cy="690403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296026"/>
            <a:ext cx="12192000" cy="561974"/>
          </a:xfrm>
          <a:prstGeom prst="rect">
            <a:avLst/>
          </a:prstGeom>
          <a:solidFill>
            <a:srgbClr val="FBF5E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4248282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89107" y="274638"/>
            <a:ext cx="976876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89107" y="1600202"/>
            <a:ext cx="976876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692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3800" kern="1200" cap="all">
          <a:solidFill>
            <a:srgbClr val="A09368"/>
          </a:solidFill>
          <a:latin typeface="Knockout 48 Featherweight"/>
          <a:ea typeface="+mj-ea"/>
          <a:cs typeface="Knockout 48 Featherweight"/>
        </a:defRPr>
      </a:lvl1pPr>
    </p:titleStyle>
    <p:bodyStyle>
      <a:lvl1pPr marL="182880" indent="-182880" algn="l" defTabSz="457200" rtl="0" eaLnBrk="1" latinLnBrk="0" hangingPunct="1">
        <a:spcBef>
          <a:spcPct val="20000"/>
        </a:spcBef>
        <a:buSzPct val="70000"/>
        <a:buFont typeface="Arial"/>
        <a:buChar char="•"/>
        <a:defRPr sz="2400" b="0" i="0" kern="1200">
          <a:solidFill>
            <a:srgbClr val="6A502E"/>
          </a:solidFill>
          <a:latin typeface="Museo Sans 500"/>
          <a:ea typeface="+mn-ea"/>
          <a:cs typeface="Museo Sans 500"/>
        </a:defRPr>
      </a:lvl1pPr>
      <a:lvl2pPr marL="411480" indent="-182880" algn="l" defTabSz="457200" rtl="0" eaLnBrk="1" latinLnBrk="0" hangingPunct="1">
        <a:spcBef>
          <a:spcPct val="20000"/>
        </a:spcBef>
        <a:buSzPct val="70000"/>
        <a:buFont typeface="Arial"/>
        <a:buChar char="•"/>
        <a:defRPr sz="2200" b="0" i="0" kern="1200">
          <a:solidFill>
            <a:srgbClr val="6A502E"/>
          </a:solidFill>
          <a:latin typeface="Museo Sans 500"/>
          <a:ea typeface="+mn-ea"/>
          <a:cs typeface="Museo Sans 500"/>
        </a:defRPr>
      </a:lvl2pPr>
      <a:lvl3pPr marL="594360" indent="-182880" algn="l" defTabSz="457200" rtl="0" eaLnBrk="1" latinLnBrk="0" hangingPunct="1">
        <a:spcBef>
          <a:spcPct val="20000"/>
        </a:spcBef>
        <a:buSzPct val="70000"/>
        <a:buFont typeface="Arial"/>
        <a:buChar char="•"/>
        <a:defRPr sz="2000" b="0" i="0" kern="1200">
          <a:solidFill>
            <a:srgbClr val="6A502E"/>
          </a:solidFill>
          <a:latin typeface="Museo Sans 500"/>
          <a:ea typeface="+mn-ea"/>
          <a:cs typeface="Museo Sans 500"/>
        </a:defRPr>
      </a:lvl3pPr>
      <a:lvl4pPr marL="777240" indent="-182880" algn="l" defTabSz="457200" rtl="0" eaLnBrk="1" latinLnBrk="0" hangingPunct="1">
        <a:spcBef>
          <a:spcPct val="20000"/>
        </a:spcBef>
        <a:buSzPct val="70000"/>
        <a:buFont typeface="Arial"/>
        <a:buChar char="•"/>
        <a:defRPr sz="1800" b="0" i="0" kern="1200">
          <a:solidFill>
            <a:srgbClr val="6A502E"/>
          </a:solidFill>
          <a:latin typeface="Museo Sans 500"/>
          <a:ea typeface="+mn-ea"/>
          <a:cs typeface="Museo Sans 500"/>
        </a:defRPr>
      </a:lvl4pPr>
      <a:lvl5pPr marL="960120" indent="-182880" algn="l" defTabSz="457200" rtl="0" eaLnBrk="1" latinLnBrk="0" hangingPunct="1">
        <a:spcBef>
          <a:spcPct val="20000"/>
        </a:spcBef>
        <a:buSzPct val="70000"/>
        <a:buFont typeface="Arial"/>
        <a:buChar char="•"/>
        <a:defRPr sz="1600" b="0" i="0" kern="1200">
          <a:solidFill>
            <a:srgbClr val="6A502E"/>
          </a:solidFill>
          <a:latin typeface="Museo Sans 500"/>
          <a:ea typeface="+mn-ea"/>
          <a:cs typeface="Museo Sans 50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7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0116B-0B2C-43F7-A442-2C59FD1D59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2018 Kentucky</a:t>
            </a:r>
            <a:br>
              <a:rPr lang="en-US" dirty="0"/>
            </a:br>
            <a:r>
              <a:rPr lang="en-US" dirty="0"/>
              <a:t>Rate Survey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8C2F0F-15E7-48F8-BBFC-B4D4640DDE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Cannon &amp; Cannon, Inc.</a:t>
            </a:r>
          </a:p>
          <a:p>
            <a:r>
              <a:rPr lang="en-US" dirty="0"/>
              <a:t>Jeff T. Lashlee, PE, MBA</a:t>
            </a:r>
          </a:p>
          <a:p>
            <a:endParaRPr lang="en-US" dirty="0"/>
          </a:p>
        </p:txBody>
      </p:sp>
      <p:pic>
        <p:nvPicPr>
          <p:cNvPr id="4" name="Picture 3" descr="Cannon &amp; Cannon inc">
            <a:extLst>
              <a:ext uri="{FF2B5EF4-FFF2-40B4-BE49-F238E27FC236}">
                <a16:creationId xmlns:a16="http://schemas.microsoft.com/office/drawing/2014/main" id="{3FC69E46-CB57-4554-8A3B-9D556468B77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9602" y="6205390"/>
            <a:ext cx="2419350" cy="419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5639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BF627-DCDC-4C11-9DFA-D75424556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2018 Kentucky Rate Survey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A7D4D7-2FD8-40CC-8865-31F172B6C0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968" y="2988334"/>
            <a:ext cx="4652389" cy="35950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0FF88A9-F3A7-4275-B1BA-AFF735409601}"/>
              </a:ext>
            </a:extLst>
          </p:cNvPr>
          <p:cNvSpPr txBox="1"/>
          <p:nvPr/>
        </p:nvSpPr>
        <p:spPr>
          <a:xfrm>
            <a:off x="544643" y="2803668"/>
            <a:ext cx="605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How the study is organized (Hotlink).</a:t>
            </a:r>
          </a:p>
        </p:txBody>
      </p:sp>
    </p:spTree>
    <p:extLst>
      <p:ext uri="{BB962C8B-B14F-4D97-AF65-F5344CB8AC3E}">
        <p14:creationId xmlns:p14="http://schemas.microsoft.com/office/powerpoint/2010/main" val="1615687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BF627-DCDC-4C11-9DFA-D75424556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2018 Kentucky Rate Survey Findings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2CD4B1-8726-440E-A73E-5F2188D69E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Average 2018 Rates</a:t>
            </a:r>
          </a:p>
          <a:p>
            <a:pPr lvl="1"/>
            <a:r>
              <a:rPr lang="en-US" dirty="0"/>
              <a:t>Water: $39.75/5,000 Gal</a:t>
            </a:r>
          </a:p>
          <a:p>
            <a:pPr lvl="1"/>
            <a:r>
              <a:rPr lang="en-US" dirty="0"/>
              <a:t>Sewer: $41.12/5,000 Gal</a:t>
            </a:r>
          </a:p>
          <a:p>
            <a:pPr lvl="1"/>
            <a:endParaRPr lang="en-US" dirty="0"/>
          </a:p>
          <a:p>
            <a:r>
              <a:rPr lang="en-US" dirty="0"/>
              <a:t>Participating Providers</a:t>
            </a:r>
          </a:p>
          <a:p>
            <a:pPr lvl="1"/>
            <a:r>
              <a:rPr lang="en-US" dirty="0"/>
              <a:t>Water: 339</a:t>
            </a:r>
          </a:p>
          <a:p>
            <a:pPr lvl="1"/>
            <a:r>
              <a:rPr lang="en-US" dirty="0"/>
              <a:t>Sewer: 239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E60778-763C-490A-A871-45E072DD38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0011" y="3115895"/>
            <a:ext cx="3450635" cy="331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4535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BF627-DCDC-4C11-9DFA-D75424556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2018 Kentucky Rate Survey Findings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E570AF-F5F2-411E-9F65-EF3D231DB2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35" y="1229194"/>
            <a:ext cx="9768767" cy="520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011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BF627-DCDC-4C11-9DFA-D75424556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2018 Kentucky Rate Survey Findings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2CD4B1-8726-440E-A73E-5F2188D69E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Average Annual Rate Growth</a:t>
            </a:r>
          </a:p>
          <a:p>
            <a:pPr lvl="1"/>
            <a:r>
              <a:rPr lang="en-US" dirty="0"/>
              <a:t>Water: 3.03%  *</a:t>
            </a:r>
          </a:p>
          <a:p>
            <a:pPr lvl="1"/>
            <a:r>
              <a:rPr lang="en-US" dirty="0"/>
              <a:t>Sewer: 4.11% *</a:t>
            </a:r>
          </a:p>
          <a:p>
            <a:r>
              <a:rPr lang="en-US" dirty="0"/>
              <a:t>Consumer Price Index</a:t>
            </a:r>
          </a:p>
          <a:p>
            <a:pPr lvl="1"/>
            <a:r>
              <a:rPr lang="en-US" dirty="0"/>
              <a:t>CPI: 2.9% (Energy 12.0%)**</a:t>
            </a:r>
          </a:p>
          <a:p>
            <a:pPr lvl="1"/>
            <a:endParaRPr lang="en-US" dirty="0"/>
          </a:p>
          <a:p>
            <a:pPr marL="2286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*Denotes KY Rates from 2009 to 2018</a:t>
            </a:r>
          </a:p>
          <a:p>
            <a:pPr marL="457200" lvl="1" indent="0">
              <a:buNone/>
            </a:pPr>
            <a:r>
              <a:rPr lang="en-US" dirty="0"/>
              <a:t>**Source US Labor Department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73840D-FE8F-4863-AD86-F6D9AD5E1B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65656"/>
            <a:ext cx="4829186" cy="36218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D52361-2E49-408C-BCA8-B558C27B63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158" y="3191236"/>
            <a:ext cx="3542156" cy="2934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461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BF627-DCDC-4C11-9DFA-D75424556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2018 Kentucky Rate Survey Findings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2CD4B1-8726-440E-A73E-5F2188D69E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6535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BF627-DCDC-4C11-9DFA-D75424556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Uses of Kentucky Rate Survey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2CD4B1-8726-440E-A73E-5F2188D69E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Justify rates and/or rate increases, either through PSC or RD.</a:t>
            </a:r>
          </a:p>
          <a:p>
            <a:r>
              <a:rPr lang="en-US" dirty="0"/>
              <a:t>A good comparison by utility based on size, region, and statewide.</a:t>
            </a:r>
          </a:p>
          <a:p>
            <a:r>
              <a:rPr lang="en-US" dirty="0"/>
              <a:t>Educate rate payers.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80E0490-F262-442F-B1FE-58E458ACAE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755"/>
          <a:stretch/>
        </p:blipFill>
        <p:spPr>
          <a:xfrm>
            <a:off x="8439462" y="3274656"/>
            <a:ext cx="3445906" cy="330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2856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859E71-2F57-46A0-A8F6-186E4DC4D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5877" y="1677629"/>
            <a:ext cx="4477175" cy="1143000"/>
          </a:xfrm>
        </p:spPr>
        <p:txBody>
          <a:bodyPr>
            <a:noAutofit/>
          </a:bodyPr>
          <a:lstStyle/>
          <a:p>
            <a:r>
              <a:rPr lang="en-US" sz="9600" dirty="0"/>
              <a:t>Questions?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C6AD6B-F3EC-4D33-873F-501C632621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8597" y="2654843"/>
            <a:ext cx="2804403" cy="373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519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A8E5A-3491-4F23-AD03-E5100DADF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1CC41-76CF-4787-B179-6E4918845E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Background Information</a:t>
            </a:r>
          </a:p>
          <a:p>
            <a:r>
              <a:rPr lang="en-US" dirty="0"/>
              <a:t>Rate Survey</a:t>
            </a:r>
          </a:p>
          <a:p>
            <a:r>
              <a:rPr lang="en-US" dirty="0"/>
              <a:t>Findings and Data Uses</a:t>
            </a:r>
          </a:p>
          <a:p>
            <a:r>
              <a:rPr lang="en-US" dirty="0"/>
              <a:t>Questions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7FF376-1DBC-4CD6-B26C-B9C4985F81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782" y="2582865"/>
            <a:ext cx="47244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343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96948-6D23-4468-B963-537072B27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CB45B9-9710-4B33-AED2-B70CE20C2F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Cannon and Cannon has provided this service since 2009.</a:t>
            </a:r>
          </a:p>
          <a:p>
            <a:r>
              <a:rPr lang="en-US" dirty="0"/>
              <a:t>This year we have provided a regional view of data via mapping.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14CA45-1D4C-436A-BD66-C2533AA762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37" y="2976563"/>
            <a:ext cx="2473037" cy="3200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55FB913-C46A-40AA-94EF-FBEE4BCCFB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335" y="2976563"/>
            <a:ext cx="2474039" cy="3200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DE3F1B-9FB1-4C96-A070-9147DD337A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425" y="2976563"/>
            <a:ext cx="2471548" cy="3200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318E60D-0FBA-40CB-B7D4-61D93C174C4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922" y="2976563"/>
            <a:ext cx="2473037" cy="32004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27313E2-D67D-44F1-AE19-606C90606F6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374" y="2976563"/>
            <a:ext cx="2473374" cy="3200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CDDAF38-2303-4B04-A5E5-6F44A3FDBB5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829" y="2835275"/>
            <a:ext cx="473336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63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96849-528D-4F89-A28A-5562B811A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makes up a utility rate?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99DEE-6CF7-4ECD-881F-FAF9F31E2A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Production cost</a:t>
            </a:r>
          </a:p>
          <a:p>
            <a:r>
              <a:rPr lang="en-US" dirty="0"/>
              <a:t>Maintenance cost</a:t>
            </a:r>
          </a:p>
          <a:p>
            <a:r>
              <a:rPr lang="en-US" dirty="0"/>
              <a:t>Capital cost</a:t>
            </a:r>
          </a:p>
          <a:p>
            <a:r>
              <a:rPr lang="en-US" dirty="0"/>
              <a:t>Administrative and Overhead costs</a:t>
            </a:r>
          </a:p>
          <a:p>
            <a:r>
              <a:rPr lang="en-US" dirty="0"/>
              <a:t>Debt service</a:t>
            </a:r>
          </a:p>
          <a:p>
            <a:r>
              <a:rPr lang="en-US" dirty="0"/>
              <a:t>Future demands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2022DC-F481-4227-85A4-D9F1D08B98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889" y="3863183"/>
            <a:ext cx="3309257" cy="33092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14EE4F2-92B3-40D2-9E33-43A2A47B3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8750" y="3429000"/>
            <a:ext cx="3635075" cy="285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513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96849-528D-4F89-A28A-5562B811A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Utility Rate Cycle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4815F7E-0574-41F1-A615-F6B29BAFCF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7240614"/>
              </p:ext>
            </p:extLst>
          </p:nvPr>
        </p:nvGraphicFramePr>
        <p:xfrm>
          <a:off x="3346917" y="846138"/>
          <a:ext cx="8969774" cy="5620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81EA70C3-344F-406A-A0C9-27FF11E11D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42374" y="1819722"/>
            <a:ext cx="2874514" cy="354756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3CA5595-C595-4283-8553-EE901D812F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5443" y="3429000"/>
            <a:ext cx="3505504" cy="350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723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3216E-BD83-445F-8DA4-CEB8730F3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Aging Infrastructure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A77CA4-4B6B-4D12-8317-911098AF6C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ASCE Report Card</a:t>
            </a:r>
          </a:p>
          <a:p>
            <a:pPr lvl="1"/>
            <a:r>
              <a:rPr lang="en-US" dirty="0"/>
              <a:t>National Grade: D+</a:t>
            </a:r>
          </a:p>
          <a:p>
            <a:pPr lvl="1"/>
            <a:r>
              <a:rPr lang="en-US" dirty="0"/>
              <a:t>Kentucky </a:t>
            </a:r>
          </a:p>
          <a:p>
            <a:pPr lvl="2"/>
            <a:r>
              <a:rPr lang="en-US" b="1" dirty="0"/>
              <a:t>$6.2 billion</a:t>
            </a:r>
            <a:r>
              <a:rPr lang="en-US" dirty="0"/>
              <a:t> in drinking water infrastructure needs over the next 20 years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6610049-7D70-4D42-83C6-2C8E0B3AFC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01" y="3757244"/>
            <a:ext cx="2826118" cy="282611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3C99B2D-6AF0-45C6-B715-EAEC1F1E94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1686" y="3530208"/>
            <a:ext cx="4070872" cy="3053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378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9C5A8-CEC0-4889-9AB4-9C11B21BF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sentiment and demands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C7F856-E2AE-4A38-B33D-8C6DF42507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rate increases!</a:t>
            </a:r>
          </a:p>
          <a:p>
            <a:r>
              <a:rPr lang="en-US" dirty="0"/>
              <a:t>High demands on the utility (We want it now!)</a:t>
            </a:r>
          </a:p>
          <a:p>
            <a:r>
              <a:rPr lang="en-US" dirty="0"/>
              <a:t>Safe delivery of water</a:t>
            </a:r>
          </a:p>
          <a:p>
            <a:r>
              <a:rPr lang="en-US" dirty="0"/>
              <a:t>Adequate pressures</a:t>
            </a:r>
          </a:p>
          <a:p>
            <a:endParaRPr lang="en-US" dirty="0"/>
          </a:p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DE02F9-41EB-49BE-A465-2DD09E578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270" y="3992337"/>
            <a:ext cx="2591025" cy="25910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0B21C3D-8010-4037-AD50-4E99E13A2B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194" y="3033378"/>
            <a:ext cx="4367135" cy="3275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790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3E5CE-2EE5-4F1B-95D2-8A64F0E68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reality!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2795F0-3892-4099-B347-23DA71BFA0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Customer demands can outweigh the rate’s</a:t>
            </a:r>
            <a:br>
              <a:rPr lang="en-US" dirty="0"/>
            </a:br>
            <a:r>
              <a:rPr lang="en-US" dirty="0"/>
              <a:t> ability to produce.</a:t>
            </a:r>
          </a:p>
          <a:p>
            <a:endParaRPr lang="en-US" dirty="0"/>
          </a:p>
          <a:p>
            <a:r>
              <a:rPr lang="en-US" b="1" dirty="0"/>
              <a:t>Demands &gt; Rates</a:t>
            </a:r>
          </a:p>
          <a:p>
            <a:endParaRPr lang="en-US" b="1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9C0445-5FD9-48EC-8C2F-0666242D4D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933748" y="1676851"/>
            <a:ext cx="5366539" cy="3018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2757B65-2DD5-4E34-B01B-182FC44458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855" y="3962285"/>
            <a:ext cx="2591025" cy="25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849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E6E145-CE3F-4DE4-A7E9-C10D5EA0B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2018 Kentucky Rate Survey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A2A6E-F318-454F-87F7-E524BDE500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Partnership with KRWA</a:t>
            </a:r>
          </a:p>
          <a:p>
            <a:r>
              <a:rPr lang="en-US" dirty="0"/>
              <a:t>Surveys were sent to all water and sewer utilities across the state.</a:t>
            </a:r>
          </a:p>
          <a:p>
            <a:r>
              <a:rPr lang="en-US" dirty="0"/>
              <a:t>Data based on responses by utility companies.</a:t>
            </a:r>
          </a:p>
          <a:p>
            <a:r>
              <a:rPr lang="en-US" dirty="0"/>
              <a:t>The basis is based on monthly cost for 5,000 gallons of water and/or sewer service.</a:t>
            </a:r>
          </a:p>
          <a:p>
            <a:r>
              <a:rPr lang="en-US" dirty="0"/>
              <a:t>Based data, as well as additionally data, is documented in the study.</a:t>
            </a:r>
          </a:p>
          <a:p>
            <a:r>
              <a:rPr lang="en-US" dirty="0"/>
              <a:t>Copies of the report will be made available to all participants and regulators.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436400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me1" id="{DC34FBCD-CA6F-4BE6-AF45-53600D1FB90F}" vid="{F4E6C7AF-771B-4133-B213-6FFDB014F11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2230</TotalTime>
  <Words>361</Words>
  <Application>Microsoft Office PowerPoint</Application>
  <PresentationFormat>Widescreen</PresentationFormat>
  <Paragraphs>79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Knockout 48 Featherweight</vt:lpstr>
      <vt:lpstr>Museo 700</vt:lpstr>
      <vt:lpstr>Museo Sans 500</vt:lpstr>
      <vt:lpstr>Theme1</vt:lpstr>
      <vt:lpstr>2018 Kentucky Rate Survey</vt:lpstr>
      <vt:lpstr>Agenda</vt:lpstr>
      <vt:lpstr>Background Information</vt:lpstr>
      <vt:lpstr>What makes up a utility rate?</vt:lpstr>
      <vt:lpstr>The Utility Rate Cycle</vt:lpstr>
      <vt:lpstr>Aging Infrastructure</vt:lpstr>
      <vt:lpstr>Public sentiment and demands</vt:lpstr>
      <vt:lpstr>The reality!</vt:lpstr>
      <vt:lpstr>2018 Kentucky Rate Survey</vt:lpstr>
      <vt:lpstr>2018 Kentucky Rate Survey</vt:lpstr>
      <vt:lpstr>2018 Kentucky Rate Survey Findings</vt:lpstr>
      <vt:lpstr>2018 Kentucky Rate Survey Findings</vt:lpstr>
      <vt:lpstr>2018 Kentucky Rate Survey Findings</vt:lpstr>
      <vt:lpstr>2018 Kentucky Rate Survey Findings</vt:lpstr>
      <vt:lpstr>Potential Uses of Kentucky Rate Survey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2018 Kentucky Rate Survey</dc:title>
  <dc:creator>Jeff Lashlee</dc:creator>
  <cp:lastModifiedBy>Jeff Lashlee</cp:lastModifiedBy>
  <cp:revision>62</cp:revision>
  <dcterms:created xsi:type="dcterms:W3CDTF">2018-07-16T17:36:23Z</dcterms:created>
  <dcterms:modified xsi:type="dcterms:W3CDTF">2018-08-23T14:32:31Z</dcterms:modified>
</cp:coreProperties>
</file>